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1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D464-47CF-4684-A337-B5002F42C0BD}" type="datetimeFigureOut">
              <a:rPr lang="es-CL"/>
              <a:pPr>
                <a:defRPr/>
              </a:pPr>
              <a:t>04-05-2014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585-0203-4A4C-BDDE-79B7A5F5671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882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8B80-B0F4-428D-BEFD-BB35F79B954A}" type="datetimeFigureOut">
              <a:rPr lang="es-CL"/>
              <a:pPr>
                <a:defRPr/>
              </a:pPr>
              <a:t>04-05-2014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3391-D498-4BC6-9F00-30488D5C70B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368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7343-15D4-4186-A2B9-E7D600AB52F2}" type="datetimeFigureOut">
              <a:rPr lang="es-CL"/>
              <a:pPr>
                <a:defRPr/>
              </a:pPr>
              <a:t>04-05-2014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5CC5-5834-443A-BCF9-EE478A24C80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531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B8CC-BD9E-41A4-B8EB-52BD32BE60F9}" type="datetimeFigureOut">
              <a:rPr lang="es-CL"/>
              <a:pPr>
                <a:defRPr/>
              </a:pPr>
              <a:t>04-05-2014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2B61-9401-4957-8FAC-82CC0DB04CF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30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004F-F007-495F-8A97-3F0327849BEB}" type="datetimeFigureOut">
              <a:rPr lang="es-CL"/>
              <a:pPr>
                <a:defRPr/>
              </a:pPr>
              <a:t>04-05-2014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86EE-608E-45BF-919D-1B443567A0C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091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32AF-9991-4A7C-9490-4F2B4A5B3D6B}" type="datetimeFigureOut">
              <a:rPr lang="es-CL"/>
              <a:pPr>
                <a:defRPr/>
              </a:pPr>
              <a:t>04-05-2014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566F-4936-4EFC-9E5B-656A1CB5D31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929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67AC-8087-457B-BAF7-D585F50E5144}" type="datetimeFigureOut">
              <a:rPr lang="es-CL"/>
              <a:pPr>
                <a:defRPr/>
              </a:pPr>
              <a:t>04-05-2014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9D3AA-03F6-4A4E-8247-7BD45741FFC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7C70-BFF5-40BF-9C20-F6452B109BFF}" type="datetimeFigureOut">
              <a:rPr lang="es-CL"/>
              <a:pPr>
                <a:defRPr/>
              </a:pPr>
              <a:t>04-05-2014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02B1-36F8-47B9-93E4-FF2FA2A936A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434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B7DA-FE57-43E7-9641-4370057C0123}" type="datetimeFigureOut">
              <a:rPr lang="es-CL"/>
              <a:pPr>
                <a:defRPr/>
              </a:pPr>
              <a:t>04-05-2014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3CF9-6E17-46DA-BE4F-8CEB95900A5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074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D737-DC23-4A15-A456-372C3CF33FC1}" type="datetimeFigureOut">
              <a:rPr lang="es-CL"/>
              <a:pPr>
                <a:defRPr/>
              </a:pPr>
              <a:t>04-05-2014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B8B93-854B-46F5-BBC9-54403267B36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41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AD3C-451F-476B-9C96-E557E8D19B2C}" type="datetimeFigureOut">
              <a:rPr lang="es-CL"/>
              <a:pPr>
                <a:defRPr/>
              </a:pPr>
              <a:t>04-05-2014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E5C7-9DEE-4E18-B8DF-3BF2C77F92E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57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4D9C41-17CA-4443-A4F9-578CB37D4A84}" type="datetimeFigureOut">
              <a:rPr lang="es-CL"/>
              <a:pPr>
                <a:defRPr/>
              </a:pPr>
              <a:t>04-05-2014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27E756-0F92-4EAC-9B6B-31082A00878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0825" y="1196975"/>
            <a:ext cx="864235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300" dirty="0" smtClean="0">
                <a:solidFill>
                  <a:srgbClr val="1F497D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  <a:ea typeface="Times New Roman"/>
              </a:rPr>
              <a:t>IGLESIA en MISIÓN</a:t>
            </a:r>
            <a:r>
              <a:rPr lang="es-ES" sz="7300" dirty="0" smtClean="0">
                <a:solidFill>
                  <a:srgbClr val="1F497D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  <a:ea typeface="Times New Roman"/>
              </a:rPr>
              <a:t/>
            </a:r>
            <a:br>
              <a:rPr lang="es-ES" sz="7300" dirty="0" smtClean="0">
                <a:solidFill>
                  <a:srgbClr val="1F497D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  <a:ea typeface="Times New Roman"/>
              </a:rPr>
            </a:br>
            <a:r>
              <a:rPr lang="es-ES" sz="6000" dirty="0" err="1" smtClean="0">
                <a:solidFill>
                  <a:srgbClr val="1F497D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w Cen MT Condensed"/>
                <a:ea typeface="Times New Roman"/>
              </a:rPr>
              <a:t>Misión</a:t>
            </a:r>
            <a:r>
              <a:rPr lang="es-ES" sz="6000" dirty="0" smtClean="0">
                <a:solidFill>
                  <a:srgbClr val="1F497D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w Cen MT Condensed"/>
                <a:ea typeface="Times New Roman"/>
              </a:rPr>
              <a:t> territorial 2014</a:t>
            </a:r>
            <a:r>
              <a:rPr lang="es-CL" sz="6000" dirty="0" smtClean="0">
                <a:latin typeface="Times New Roman"/>
                <a:ea typeface="Times New Roman"/>
              </a:rPr>
              <a:t/>
            </a:r>
            <a:br>
              <a:rPr lang="es-CL" sz="6000" dirty="0" smtClean="0">
                <a:latin typeface="Times New Roman"/>
                <a:ea typeface="Times New Roman"/>
              </a:rPr>
            </a:br>
            <a:endParaRPr lang="es-CL" sz="6000" dirty="0" smtClean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03400" y="242888"/>
            <a:ext cx="5537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E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  <a:ea typeface="Times New Roman" pitchFamily="18" charset="0"/>
                <a:cs typeface="Arial" pitchFamily="34" charset="0"/>
              </a:rPr>
              <a:t>DIÓCESIS SAN JOSÉ DE TEMUCO - VICARÍA DE PASTORAL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051050" y="6092825"/>
            <a:ext cx="51133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w Cen MT Condensed"/>
                <a:ea typeface="Times New Roman"/>
                <a:cs typeface="Times New Roman"/>
              </a:rPr>
              <a:t>www.vicariapastoraltemuco.jimdo.com</a:t>
            </a:r>
            <a:endParaRPr lang="es-CL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2054" name="Imagen 3" descr="Pesca Milagrosa Alette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8" b="13548"/>
          <a:stretch>
            <a:fillRect/>
          </a:stretch>
        </p:blipFill>
        <p:spPr bwMode="auto">
          <a:xfrm>
            <a:off x="2124075" y="2205038"/>
            <a:ext cx="5040313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944816" cy="175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L" sz="600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  <a:ea typeface="Times New Roman"/>
              </a:rPr>
              <a:t>“Remen mar adentro y echen las redes… ”</a:t>
            </a:r>
            <a:endParaRPr lang="es-CL" sz="1400" dirty="0" smtClean="0">
              <a:latin typeface="Agency FB" panose="020B0503020202020204" pitchFamily="34" charset="0"/>
              <a:ea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65784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1 Título"/>
          <p:cNvSpPr>
            <a:spLocks noGrp="1"/>
          </p:cNvSpPr>
          <p:nvPr>
            <p:ph idx="1"/>
          </p:nvPr>
        </p:nvSpPr>
        <p:spPr>
          <a:xfrm>
            <a:off x="51023" y="310590"/>
            <a:ext cx="8625433" cy="6524625"/>
          </a:xfrm>
        </p:spPr>
        <p:txBody>
          <a:bodyPr/>
          <a:lstStyle/>
          <a:p>
            <a:pPr marL="0" indent="0">
              <a:buNone/>
            </a:pPr>
            <a:r>
              <a:rPr lang="es-CL" sz="3600" dirty="0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Objetivo general</a:t>
            </a:r>
          </a:p>
          <a:p>
            <a:r>
              <a:rPr lang="es-CL" i="1" dirty="0"/>
              <a:t>Ir al encuentro del otro para anunciar </a:t>
            </a:r>
            <a:r>
              <a:rPr lang="es-CL" i="1" dirty="0" smtClean="0"/>
              <a:t>y compartir </a:t>
            </a:r>
            <a:r>
              <a:rPr lang="es-CL" i="1" dirty="0"/>
              <a:t>con todos que Jesucristo es </a:t>
            </a:r>
            <a:r>
              <a:rPr lang="es-CL" i="1" dirty="0" smtClean="0"/>
              <a:t>fuente de </a:t>
            </a:r>
            <a:r>
              <a:rPr lang="es-CL" i="1" dirty="0"/>
              <a:t>Vida </a:t>
            </a:r>
            <a:r>
              <a:rPr lang="es-CL" i="1" dirty="0" smtClean="0"/>
              <a:t>en abundancia</a:t>
            </a:r>
          </a:p>
          <a:p>
            <a:pPr marL="0" indent="0">
              <a:buNone/>
            </a:pPr>
            <a:endParaRPr lang="es-CL" sz="2000" i="1" dirty="0" smtClean="0"/>
          </a:p>
          <a:p>
            <a:pPr marL="0" indent="0">
              <a:buNone/>
            </a:pPr>
            <a:endParaRPr lang="es-CL" sz="2000" i="1" dirty="0" smtClean="0"/>
          </a:p>
          <a:p>
            <a:pPr marL="0" indent="0">
              <a:buNone/>
            </a:pPr>
            <a:endParaRPr lang="es-CL" sz="2000" i="1" dirty="0"/>
          </a:p>
          <a:p>
            <a:pPr marL="0" lvl="0" indent="0">
              <a:buNone/>
            </a:pPr>
            <a:r>
              <a:rPr lang="es-CL" dirty="0" smtClean="0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Interlocutores:  </a:t>
            </a:r>
            <a:r>
              <a:rPr lang="es-CL" sz="360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La familia</a:t>
            </a:r>
            <a:endParaRPr lang="es-CL" sz="3600" i="1" dirty="0">
              <a:solidFill>
                <a:srgbClr val="0070C0"/>
              </a:solidFill>
              <a:latin typeface="Bauhaus 93" panose="04030905020B02020C02" pitchFamily="82" charset="0"/>
            </a:endParaRPr>
          </a:p>
          <a:p>
            <a:r>
              <a:rPr lang="es-CL" dirty="0"/>
              <a:t>Dialogar con la sociedad sobre el </a:t>
            </a:r>
            <a:endParaRPr lang="es-CL" dirty="0" smtClean="0"/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lugar que ocupa </a:t>
            </a:r>
            <a:r>
              <a:rPr lang="es-CL" dirty="0"/>
              <a:t>la familia en ella.</a:t>
            </a:r>
          </a:p>
          <a:p>
            <a:r>
              <a:rPr lang="es-CL" dirty="0"/>
              <a:t>Visitar los hogares, para dialogar con </a:t>
            </a:r>
            <a:r>
              <a:rPr lang="es-CL" dirty="0" smtClean="0"/>
              <a:t>las familias </a:t>
            </a:r>
            <a:r>
              <a:rPr lang="es-CL" dirty="0"/>
              <a:t>de hoy, compartiendo los </a:t>
            </a:r>
            <a:r>
              <a:rPr lang="es-CL" dirty="0" smtClean="0"/>
              <a:t>propios dones.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913"/>
            <a:ext cx="8507288" cy="1143000"/>
          </a:xfrm>
        </p:spPr>
        <p:txBody>
          <a:bodyPr rtlCol="0">
            <a:noAutofit/>
          </a:bodyPr>
          <a:lstStyle/>
          <a:p>
            <a:pPr algn="r"/>
            <a:r>
              <a:rPr lang="es-C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«</a:t>
            </a:r>
            <a:r>
              <a:rPr lang="es-C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Una Iglesia que no sale, a la corta o a la larga, se enferma en la atmósfera viciada de su encierro.</a:t>
            </a:r>
            <a:br>
              <a:rPr lang="es-C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</a:br>
            <a:r>
              <a:rPr lang="es-C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Es verdad también que a una Iglesia que sale le puede pasar lo que a cualquier persona que sale a</a:t>
            </a:r>
            <a:br>
              <a:rPr lang="es-C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</a:br>
            <a:r>
              <a:rPr lang="es-C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la calle: tener un accidente. Ante esta alternativa, les quiero decir francamente que prefiero mil</a:t>
            </a:r>
            <a:br>
              <a:rPr lang="es-C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</a:br>
            <a:r>
              <a:rPr lang="es-C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veces una Iglesia accidentada que una Iglesia enferma».</a:t>
            </a:r>
            <a:br>
              <a:rPr lang="es-C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</a:br>
            <a:r>
              <a:rPr lang="es-C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(Papa Francisco</a:t>
            </a:r>
            <a:r>
              <a:rPr lang="es-C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)</a:t>
            </a:r>
            <a:endParaRPr lang="es-CL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1341438"/>
            <a:ext cx="4465638" cy="5256212"/>
          </a:xfrm>
        </p:spPr>
        <p:txBody>
          <a:bodyPr rtlCol="0">
            <a:normAutofit/>
          </a:bodyPr>
          <a:lstStyle/>
          <a:p>
            <a:pPr marL="1798320" indent="-1530985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Century Gothic"/>
                <a:ea typeface="Times New Roman"/>
              </a:rPr>
              <a:t>	</a:t>
            </a:r>
            <a:endParaRPr lang="es-CL" sz="2800" b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59" y="2204864"/>
            <a:ext cx="3313063" cy="3815878"/>
          </a:xfrm>
          <a:prstGeom prst="rect">
            <a:avLst/>
          </a:prstGeom>
          <a:noFill/>
          <a:ln w="476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107504" y="1453426"/>
            <a:ext cx="5544616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CL" sz="2400" dirty="0" smtClean="0"/>
              <a:t>* Nuestros </a:t>
            </a:r>
            <a:r>
              <a:rPr lang="es-CL" sz="2400" dirty="0"/>
              <a:t>Obispos han invitado a la Iglesia chilena para que </a:t>
            </a:r>
            <a:r>
              <a:rPr lang="es-CL" sz="2400" dirty="0" smtClean="0"/>
              <a:t>vivamos este año un </a:t>
            </a:r>
            <a:r>
              <a:rPr lang="es-CL" sz="2400" dirty="0"/>
              <a:t>tiempo de Misión Territorial, a la luz de la Misión Continental que fue convocada en </a:t>
            </a:r>
            <a:r>
              <a:rPr lang="es-CL" sz="2400" dirty="0" smtClean="0"/>
              <a:t>la Conferencia </a:t>
            </a:r>
            <a:r>
              <a:rPr lang="es-CL" sz="2400" dirty="0"/>
              <a:t>General del Episcopado de América Latina y el Caribe, celebrada </a:t>
            </a:r>
            <a:r>
              <a:rPr lang="es-CL" sz="2400" dirty="0" smtClean="0"/>
              <a:t>en Aparecida</a:t>
            </a:r>
            <a:r>
              <a:rPr lang="es-CL" sz="2400" dirty="0"/>
              <a:t>, Brasil. </a:t>
            </a:r>
            <a:endParaRPr lang="es-CL" sz="2400" dirty="0" smtClean="0"/>
          </a:p>
          <a:p>
            <a:pPr algn="just"/>
            <a:endParaRPr lang="es-CL" sz="2400" dirty="0" smtClean="0"/>
          </a:p>
          <a:p>
            <a:pPr algn="just"/>
            <a:r>
              <a:rPr lang="es-CL" sz="2400" dirty="0" smtClean="0"/>
              <a:t>* Aparecida </a:t>
            </a:r>
            <a:r>
              <a:rPr lang="es-CL" sz="2400" dirty="0"/>
              <a:t>señaló la necesidad de recomenzar desde Jesucristo </a:t>
            </a:r>
            <a:r>
              <a:rPr lang="es-CL" sz="2400" dirty="0" smtClean="0"/>
              <a:t>para vivir </a:t>
            </a:r>
            <a:r>
              <a:rPr lang="es-CL" sz="2400" dirty="0"/>
              <a:t>como Él y hacer de la misión un camino de </a:t>
            </a:r>
            <a:r>
              <a:rPr lang="es-CL" sz="2400" dirty="0" smtClean="0"/>
              <a:t>seguimiento.</a:t>
            </a:r>
            <a:r>
              <a:rPr lang="es-ES" altLang="es-CL" sz="3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	</a:t>
            </a:r>
            <a:endParaRPr lang="es-ES" altLang="es-CL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5674642"/>
          </a:xfrm>
        </p:spPr>
        <p:txBody>
          <a:bodyPr rtlCol="0">
            <a:noAutofit/>
          </a:bodyPr>
          <a:lstStyle/>
          <a:p>
            <a:pPr algn="l"/>
            <a:r>
              <a:rPr lang="es-C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Las </a:t>
            </a:r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líneas prioritarias para esta misión miran a Jesucristo</a:t>
            </a:r>
            <a:r>
              <a:rPr lang="es-CL" sz="2400" dirty="0">
                <a:latin typeface="Century Gothic" panose="020B0502020202020204" pitchFamily="34" charset="0"/>
              </a:rPr>
              <a:t>, </a:t>
            </a:r>
            <a:r>
              <a:rPr lang="es-CL" sz="2400" dirty="0" smtClean="0">
                <a:latin typeface="Century Gothic" panose="020B0502020202020204" pitchFamily="34" charset="0"/>
              </a:rPr>
              <a:t/>
            </a:r>
            <a:br>
              <a:rPr lang="es-CL" sz="2400" dirty="0" smtClean="0">
                <a:latin typeface="Century Gothic" panose="020B0502020202020204" pitchFamily="34" charset="0"/>
              </a:rPr>
            </a:br>
            <a:r>
              <a:rPr lang="es-CL" sz="2400" dirty="0" smtClean="0">
                <a:latin typeface="Century Gothic" panose="020B0502020202020204" pitchFamily="34" charset="0"/>
              </a:rPr>
              <a:t/>
            </a:r>
            <a:br>
              <a:rPr lang="es-CL" sz="2400" dirty="0" smtClean="0">
                <a:latin typeface="Century Gothic" panose="020B0502020202020204" pitchFamily="34" charset="0"/>
              </a:rPr>
            </a:br>
            <a:r>
              <a:rPr lang="es-CL" sz="2000" dirty="0" smtClean="0">
                <a:latin typeface="Century Gothic" panose="020B0502020202020204" pitchFamily="34" charset="0"/>
              </a:rPr>
              <a:t>*su </a:t>
            </a:r>
            <a:r>
              <a:rPr lang="es-CL" sz="2000" dirty="0">
                <a:latin typeface="Century Gothic" panose="020B0502020202020204" pitchFamily="34" charset="0"/>
              </a:rPr>
              <a:t>amor a Dios Padre </a:t>
            </a:r>
            <a:r>
              <a:rPr lang="es-CL" sz="2000" dirty="0" smtClean="0">
                <a:latin typeface="Century Gothic" panose="020B0502020202020204" pitchFamily="34" charset="0"/>
              </a:rPr>
              <a:t>y a </a:t>
            </a:r>
            <a:r>
              <a:rPr lang="es-CL" sz="2000" dirty="0">
                <a:latin typeface="Century Gothic" panose="020B0502020202020204" pitchFamily="34" charset="0"/>
              </a:rPr>
              <a:t>los hombres y mujeres</a:t>
            </a:r>
            <a:r>
              <a:rPr lang="es-CL" sz="2000" dirty="0" smtClean="0">
                <a:latin typeface="Century Gothic" panose="020B0502020202020204" pitchFamily="34" charset="0"/>
              </a:rPr>
              <a:t>.      </a:t>
            </a:r>
            <a:r>
              <a:rPr lang="es-CL" sz="1800" dirty="0" smtClean="0">
                <a:latin typeface="Century Gothic" panose="020B0502020202020204" pitchFamily="34" charset="0"/>
              </a:rPr>
              <a:t/>
            </a:r>
            <a:br>
              <a:rPr lang="es-CL" sz="1800" dirty="0" smtClean="0">
                <a:latin typeface="Century Gothic" panose="020B0502020202020204" pitchFamily="34" charset="0"/>
              </a:rPr>
            </a:br>
            <a:r>
              <a:rPr lang="es-CL" sz="1800" dirty="0" smtClean="0">
                <a:latin typeface="Century Gothic" panose="020B0502020202020204" pitchFamily="34" charset="0"/>
              </a:rPr>
              <a:t/>
            </a:r>
            <a:br>
              <a:rPr lang="es-CL" sz="1800" dirty="0" smtClean="0">
                <a:latin typeface="Century Gothic" panose="020B0502020202020204" pitchFamily="34" charset="0"/>
              </a:rPr>
            </a:br>
            <a:r>
              <a:rPr lang="es-CL" sz="1800" dirty="0" smtClean="0">
                <a:latin typeface="Century Gothic" panose="020B0502020202020204" pitchFamily="34" charset="0"/>
              </a:rPr>
              <a:t>* </a:t>
            </a:r>
            <a:r>
              <a:rPr lang="es-CL" sz="2000" dirty="0" smtClean="0">
                <a:latin typeface="Century Gothic" panose="020B0502020202020204" pitchFamily="34" charset="0"/>
              </a:rPr>
              <a:t>Él </a:t>
            </a:r>
            <a:r>
              <a:rPr lang="es-CL" sz="2000" dirty="0">
                <a:latin typeface="Century Gothic" panose="020B0502020202020204" pitchFamily="34" charset="0"/>
              </a:rPr>
              <a:t>nos </a:t>
            </a:r>
            <a:r>
              <a:rPr lang="es-CL" sz="2000" b="1" dirty="0">
                <a:latin typeface="Century Gothic" panose="020B0502020202020204" pitchFamily="34" charset="0"/>
              </a:rPr>
              <a:t>revela</a:t>
            </a:r>
            <a:r>
              <a:rPr lang="es-CL" sz="2000" dirty="0">
                <a:latin typeface="Century Gothic" panose="020B0502020202020204" pitchFamily="34" charset="0"/>
              </a:rPr>
              <a:t> que Dios es </a:t>
            </a:r>
            <a:r>
              <a:rPr lang="es-CL" sz="2000" dirty="0" smtClean="0">
                <a:latin typeface="Century Gothic" panose="020B0502020202020204" pitchFamily="34" charset="0"/>
              </a:rPr>
              <a:t>Amor misericordioso </a:t>
            </a:r>
            <a:r>
              <a:rPr lang="es-CL" sz="1800" dirty="0">
                <a:latin typeface="Century Gothic" panose="020B0502020202020204" pitchFamily="34" charset="0"/>
              </a:rPr>
              <a:t>(cfr. 1 </a:t>
            </a:r>
            <a:r>
              <a:rPr lang="es-CL" sz="1800" dirty="0" err="1">
                <a:latin typeface="Century Gothic" panose="020B0502020202020204" pitchFamily="34" charset="0"/>
              </a:rPr>
              <a:t>Jn</a:t>
            </a:r>
            <a:r>
              <a:rPr lang="es-CL" sz="1800" dirty="0">
                <a:latin typeface="Century Gothic" panose="020B0502020202020204" pitchFamily="34" charset="0"/>
              </a:rPr>
              <a:t> 4,8</a:t>
            </a:r>
            <a:r>
              <a:rPr lang="es-CL" sz="1800" dirty="0" smtClean="0">
                <a:latin typeface="Century Gothic" panose="020B0502020202020204" pitchFamily="34" charset="0"/>
              </a:rPr>
              <a:t>), que </a:t>
            </a:r>
            <a:r>
              <a:rPr lang="es-CL" sz="1800" dirty="0">
                <a:latin typeface="Century Gothic" panose="020B0502020202020204" pitchFamily="34" charset="0"/>
              </a:rPr>
              <a:t>sale al encuentro de las personas, optando preferentemente por los que </a:t>
            </a:r>
            <a:r>
              <a:rPr lang="es-CL" sz="1800" dirty="0" smtClean="0">
                <a:latin typeface="Century Gothic" panose="020B0502020202020204" pitchFamily="34" charset="0"/>
              </a:rPr>
              <a:t>están alejados </a:t>
            </a:r>
            <a:r>
              <a:rPr lang="es-CL" sz="1800" dirty="0">
                <a:latin typeface="Century Gothic" panose="020B0502020202020204" pitchFamily="34" charset="0"/>
              </a:rPr>
              <a:t>y excluidos. </a:t>
            </a:r>
            <a:r>
              <a:rPr lang="es-CL" sz="1800" dirty="0" smtClean="0">
                <a:latin typeface="Century Gothic" panose="020B0502020202020204" pitchFamily="34" charset="0"/>
              </a:rPr>
              <a:t>	</a:t>
            </a:r>
            <a:br>
              <a:rPr lang="es-CL" sz="1800" dirty="0" smtClean="0">
                <a:latin typeface="Century Gothic" panose="020B0502020202020204" pitchFamily="34" charset="0"/>
              </a:rPr>
            </a:br>
            <a:r>
              <a:rPr lang="es-CL" sz="1800" dirty="0">
                <a:latin typeface="Century Gothic" panose="020B0502020202020204" pitchFamily="34" charset="0"/>
              </a:rPr>
              <a:t/>
            </a:r>
            <a:br>
              <a:rPr lang="es-CL" sz="1800" dirty="0">
                <a:latin typeface="Century Gothic" panose="020B0502020202020204" pitchFamily="34" charset="0"/>
              </a:rPr>
            </a:br>
            <a:r>
              <a:rPr lang="es-CL" sz="1800" dirty="0" smtClean="0">
                <a:latin typeface="Century Gothic" panose="020B0502020202020204" pitchFamily="34" charset="0"/>
              </a:rPr>
              <a:t>* Como </a:t>
            </a:r>
            <a:r>
              <a:rPr lang="es-CL" sz="1800" dirty="0">
                <a:latin typeface="Century Gothic" panose="020B0502020202020204" pitchFamily="34" charset="0"/>
              </a:rPr>
              <a:t>Iglesia nos unimos a Jesucristo para participar de </a:t>
            </a:r>
            <a:r>
              <a:rPr lang="es-CL" sz="1800" dirty="0" smtClean="0">
                <a:latin typeface="Century Gothic" panose="020B0502020202020204" pitchFamily="34" charset="0"/>
              </a:rPr>
              <a:t>su proyecto</a:t>
            </a:r>
            <a:r>
              <a:rPr lang="es-CL" sz="1800" dirty="0">
                <a:latin typeface="Century Gothic" panose="020B0502020202020204" pitchFamily="34" charset="0"/>
              </a:rPr>
              <a:t>, vivir su estilo de vida y ser así una “Iglesia, Madre de misericordia”, que va “a </a:t>
            </a:r>
            <a:r>
              <a:rPr lang="es-CL" sz="1800" dirty="0" smtClean="0">
                <a:latin typeface="Century Gothic" panose="020B0502020202020204" pitchFamily="34" charset="0"/>
              </a:rPr>
              <a:t>las periferias </a:t>
            </a:r>
            <a:r>
              <a:rPr lang="es-CL" sz="1800" dirty="0">
                <a:latin typeface="Century Gothic" panose="020B0502020202020204" pitchFamily="34" charset="0"/>
              </a:rPr>
              <a:t>geográficas, sociales, y existenciales”, y “sale al encuentro de los </a:t>
            </a:r>
            <a:r>
              <a:rPr lang="es-CL" sz="1800" dirty="0" smtClean="0">
                <a:latin typeface="Century Gothic" panose="020B0502020202020204" pitchFamily="34" charset="0"/>
              </a:rPr>
              <a:t>demás” (cfr. OO.PP </a:t>
            </a:r>
            <a:r>
              <a:rPr lang="es-CL" sz="1800" dirty="0" err="1" smtClean="0">
                <a:latin typeface="Century Gothic" panose="020B0502020202020204" pitchFamily="34" charset="0"/>
              </a:rPr>
              <a:t>dioc</a:t>
            </a:r>
            <a:r>
              <a:rPr lang="es-CL" sz="1800" dirty="0" smtClean="0">
                <a:latin typeface="Century Gothic" panose="020B0502020202020204" pitchFamily="34" charset="0"/>
              </a:rPr>
              <a:t>. 2014-2016, n°172).</a:t>
            </a:r>
            <a:br>
              <a:rPr lang="es-CL" sz="1800" dirty="0" smtClean="0">
                <a:latin typeface="Century Gothic" panose="020B0502020202020204" pitchFamily="34" charset="0"/>
              </a:rPr>
            </a:br>
            <a:r>
              <a:rPr lang="es-CL" sz="1800" dirty="0">
                <a:latin typeface="Century Gothic" panose="020B0502020202020204" pitchFamily="34" charset="0"/>
              </a:rPr>
              <a:t/>
            </a:r>
            <a:br>
              <a:rPr lang="es-CL" sz="1800" dirty="0">
                <a:latin typeface="Century Gothic" panose="020B0502020202020204" pitchFamily="34" charset="0"/>
              </a:rPr>
            </a:br>
            <a:r>
              <a:rPr lang="es-CL" sz="1800" dirty="0" smtClean="0">
                <a:latin typeface="Century Gothic" panose="020B0502020202020204" pitchFamily="34" charset="0"/>
              </a:rPr>
              <a:t>* Todo esto impulsado desde una dimensión paradigmática de la misión, que pone en clave misionera la actividad habitual de la Iglesia (cfr. OO.PP </a:t>
            </a:r>
            <a:r>
              <a:rPr lang="es-CL" sz="1800" dirty="0" err="1" smtClean="0">
                <a:latin typeface="Century Gothic" panose="020B0502020202020204" pitchFamily="34" charset="0"/>
              </a:rPr>
              <a:t>dioc</a:t>
            </a:r>
            <a:r>
              <a:rPr lang="es-CL" sz="1800" dirty="0" smtClean="0">
                <a:latin typeface="Century Gothic" panose="020B0502020202020204" pitchFamily="34" charset="0"/>
              </a:rPr>
              <a:t>. 2014-2016, n° 170.173).</a:t>
            </a:r>
            <a:endParaRPr lang="es-CL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r>
              <a:rPr lang="es-ES" altLang="es-CL" sz="30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Nos preguntamos: </a:t>
            </a:r>
          </a:p>
          <a:p>
            <a:r>
              <a:rPr lang="es-C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</a:t>
            </a:r>
            <a:r>
              <a:rPr lang="es-CL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la misión que queremos o necesitamos? ¿Qué significa entonces “</a:t>
            </a:r>
            <a:r>
              <a:rPr lang="es-C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salir al </a:t>
            </a:r>
            <a:r>
              <a:rPr lang="es-CL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encuentro de los demás”?</a:t>
            </a:r>
          </a:p>
          <a:p>
            <a:r>
              <a:rPr lang="es-CL" sz="2800" dirty="0"/>
              <a:t>Aparecida ha reconocido que necesitamos un cambio en la Iglesia, porque </a:t>
            </a:r>
            <a:r>
              <a:rPr lang="es-CL" sz="2800" dirty="0" smtClean="0"/>
              <a:t>hay muchos </a:t>
            </a:r>
            <a:r>
              <a:rPr lang="es-CL" sz="2800" dirty="0"/>
              <a:t>bautizados, pero pocos discípulos</a:t>
            </a:r>
            <a:r>
              <a:rPr lang="es-CL" sz="2800" dirty="0" smtClean="0"/>
              <a:t>.</a:t>
            </a:r>
          </a:p>
          <a:p>
            <a:r>
              <a:rPr lang="es-CL" sz="2800" dirty="0"/>
              <a:t>Como hemos señalado, la Misión Territorial que se avecina vehicula un </a:t>
            </a:r>
            <a:r>
              <a:rPr lang="es-CL" sz="2800" dirty="0" smtClean="0"/>
              <a:t>cambio paradigmático</a:t>
            </a:r>
            <a:r>
              <a:rPr lang="es-CL" sz="2800" dirty="0"/>
              <a:t>. </a:t>
            </a:r>
            <a:endParaRPr lang="es-CL" sz="2800" dirty="0" smtClean="0"/>
          </a:p>
          <a:p>
            <a:r>
              <a:rPr lang="es-CL" sz="2800" dirty="0" smtClean="0"/>
              <a:t>Buscamos </a:t>
            </a:r>
            <a:r>
              <a:rPr lang="es-CL" sz="2800" dirty="0"/>
              <a:t>comprender que la dimensión misionera de la Iglesia </a:t>
            </a:r>
            <a:r>
              <a:rPr lang="es-CL" sz="2800" dirty="0" smtClean="0"/>
              <a:t>toca toda </a:t>
            </a:r>
            <a:r>
              <a:rPr lang="es-CL" sz="2800" dirty="0"/>
              <a:t>su vida y sus </a:t>
            </a:r>
            <a:r>
              <a:rPr lang="es-CL" sz="2800" dirty="0" smtClean="0"/>
              <a:t>acciones: </a:t>
            </a:r>
            <a:r>
              <a:rPr lang="es-CL" sz="2800" i="1" dirty="0"/>
              <a:t>La Catequesis, la Liturgia, la Pastoral Social, Familiar, la </a:t>
            </a:r>
            <a:r>
              <a:rPr lang="es-CL" sz="2800" i="1" dirty="0" smtClean="0"/>
              <a:t>vida de </a:t>
            </a:r>
            <a:r>
              <a:rPr lang="es-CL" sz="2800" i="1" dirty="0"/>
              <a:t>las </a:t>
            </a:r>
            <a:r>
              <a:rPr lang="es-CL" sz="2800" i="1" dirty="0" err="1" smtClean="0"/>
              <a:t>CEBs</a:t>
            </a:r>
            <a:r>
              <a:rPr lang="es-CL" sz="2800" i="1" dirty="0" smtClean="0"/>
              <a:t>, </a:t>
            </a:r>
            <a:r>
              <a:rPr lang="es-CL" sz="2800" i="1" dirty="0"/>
              <a:t>etc., </a:t>
            </a:r>
            <a:r>
              <a:rPr lang="es-CL" sz="2800" dirty="0"/>
              <a:t>son ámbitos eclesiales </a:t>
            </a:r>
            <a:r>
              <a:rPr lang="es-CL" sz="2800" dirty="0" smtClean="0"/>
              <a:t>que expresan permanentemente </a:t>
            </a:r>
            <a:r>
              <a:rPr lang="es-CL" sz="2800" dirty="0"/>
              <a:t>el seguimiento y anuncio </a:t>
            </a:r>
            <a:r>
              <a:rPr lang="es-CL" sz="2800" dirty="0" smtClean="0"/>
              <a:t>de Jesucristo</a:t>
            </a:r>
            <a:r>
              <a:rPr lang="es-CL" sz="2800" dirty="0"/>
              <a:t>; lo tienen a Él como el Alfa </a:t>
            </a:r>
            <a:r>
              <a:rPr lang="es-CL" sz="2800" dirty="0" smtClean="0"/>
              <a:t>y la </a:t>
            </a:r>
            <a:r>
              <a:rPr lang="es-CL" sz="2800" dirty="0"/>
              <a:t>Omega, centro de la vida y misión de la Iglesia.</a:t>
            </a:r>
            <a:endParaRPr lang="es-CL" altLang="es-CL" sz="3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150370" y="548680"/>
            <a:ext cx="5544616" cy="5904656"/>
          </a:xfrm>
        </p:spPr>
        <p:txBody>
          <a:bodyPr/>
          <a:lstStyle/>
          <a:p>
            <a:pPr eaLnBrk="1" hangingPunct="1"/>
            <a:r>
              <a:rPr lang="es-ES" altLang="es-CL" sz="29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Trabajamos por decanatos:</a:t>
            </a:r>
          </a:p>
          <a:p>
            <a:pPr marL="0" indent="0" eaLnBrk="1" hangingPunct="1">
              <a:buNone/>
            </a:pPr>
            <a:endParaRPr lang="es-ES" altLang="es-CL" sz="1400" b="1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s-ES" altLang="es-C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Times New Roman" pitchFamily="18" charset="0"/>
              </a:rPr>
              <a:t>De las etapas vividas de la Misión,</a:t>
            </a:r>
          </a:p>
          <a:p>
            <a:pPr marL="0" indent="0" eaLnBrk="1" hangingPunct="1">
              <a:buNone/>
            </a:pPr>
            <a:r>
              <a:rPr lang="es-ES" altLang="es-C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s-ES" altLang="es-C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Times New Roman" pitchFamily="18" charset="0"/>
              </a:rPr>
              <a:t>TIEMPO DE FORMACIÓN (enero hasta Pascua de Resurrección).</a:t>
            </a:r>
          </a:p>
          <a:p>
            <a:pPr eaLnBrk="1" hangingPunct="1"/>
            <a:r>
              <a:rPr lang="es-ES" altLang="es-C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Times New Roman" pitchFamily="18" charset="0"/>
              </a:rPr>
              <a:t>TIEMPO DE SALIR AL ENCUENTRO para sanar las heridas de aquellos que se han alejado de nuestras comunidades… (Pascua de Resurrección a Pentecostés).</a:t>
            </a:r>
          </a:p>
          <a:p>
            <a:pPr marL="0" indent="0" eaLnBrk="1" hangingPunct="1">
              <a:buNone/>
            </a:pPr>
            <a:endParaRPr lang="es-ES" altLang="es-CL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s-ES" altLang="es-C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Times New Roman" pitchFamily="18" charset="0"/>
              </a:rPr>
              <a:t>1.- Qué hemos hecho y qué nos falta por hacer.</a:t>
            </a:r>
          </a:p>
          <a:p>
            <a:pPr marL="0" indent="0" eaLnBrk="1" hangingPunct="1">
              <a:buNone/>
            </a:pPr>
            <a:endParaRPr lang="es-ES" altLang="es-CL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s-ES" altLang="es-C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Times New Roman" pitchFamily="18" charset="0"/>
              </a:rPr>
              <a:t>2.- Principales interrogantes o deficiencias.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5"/>
            <a:ext cx="3348559" cy="489654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234275"/>
              </p:ext>
            </p:extLst>
          </p:nvPr>
        </p:nvGraphicFramePr>
        <p:xfrm>
          <a:off x="35495" y="-13997"/>
          <a:ext cx="9138659" cy="6853588"/>
        </p:xfrm>
        <a:graphic>
          <a:graphicData uri="http://schemas.openxmlformats.org/drawingml/2006/table">
            <a:tbl>
              <a:tblPr firstRow="1" firstCol="1" bandRow="1"/>
              <a:tblGrid>
                <a:gridCol w="1783221"/>
                <a:gridCol w="1728704"/>
                <a:gridCol w="2813367"/>
                <a:gridCol w="2813367"/>
              </a:tblGrid>
              <a:tr h="23831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MISION TERRITORIAL 2014 DIOCESIS SAN JOSÉ DE TEMUCO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77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MOMENTOS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FECHAS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TEXTOS INSPIRADORES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ACTIVIDADES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2942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PRE-MISION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Noviembre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Diciembre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 de María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Navidad: Espiritualidad de la Encarnación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HACER PROYECTO MISIONERO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ESTABLECER ETAPAS Y CONTENIDOS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CARTA DEL OBISPO (NAVIDAD), PARA SENSIBILIZAR A LOS AGENTES PASTORALES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56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FORMACIÓN DE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DISCÍPULOS-MISIONEROS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Enero Febrero Marzo 2014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Ciclo “A”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Evangelio de San Mateo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APARECIDA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MENSAJES DEL PAPA FRANCISCO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CARTAS DE MONS. HÉCTOR VARGAS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“</a:t>
                      </a:r>
                      <a:r>
                        <a:rPr lang="es-CL" sz="900" b="1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misionariedad</a:t>
                      </a:r>
                      <a:r>
                        <a:rPr lang="es-CL" sz="9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” como motor de la trasformación misionera de la Iglesia y los agentes pastorales (conversión personal, pastoral y de las estructuras)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MISA DE ENVÍO DE LA ESCUELA DE VERANO.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ESCUELAS DE VERANO EN CLAVE MISIONERA.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Formación para la Misión Territorial</a:t>
                      </a: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 COMÚN  estructurado en 5 módulos que se puedan replicar en decanatos, parroquias y colegios.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CUARESMA, TIEMPO DE FORMACIÓN DESDE LA ESPIRITUALIDAD DE LA CONVERSIÓN.  Trabajar el mensaje de Cuaresma del santo Padre.  Ficha de apoyo.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PRIMER TIEMPO DE MISIÓN: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Dedicado a las personas que habitualmente participan en la Misa dominical y en la vida parroquial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partir de PASCUA DE RESURRECCIÓN 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(20 Abril)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 SANTIFICACIÓN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Emaús: Lc 24,13-35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Visitas domiciliarias especialmente a aquellos que en un momento estuvieron con nosotros y se fueron de nuestras comunidades.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Creación de grupos bíblicos, como germen de nuevas CEB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Saludo pascual de la Iglesia; alegría por la vida nueva.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SEGUNDO TIEMPO DE MISIÓN: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Salir a la misión, a todos los lugares, visitando las familias y lugares públicos de las Parroquias.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Alrededor</a:t>
                      </a:r>
                      <a:r>
                        <a:rPr lang="es-CL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 la Fiesta de PENTECOSTÉS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(Junio</a:t>
                      </a:r>
                      <a:r>
                        <a:rPr lang="es-CL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 PALABRA 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Parábola del sembrador: 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Mt 13, 1-23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Salir a compartir la experiencia del Señor y anunciar el Evangelio en todos los lugares públicos de la diócesis.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Dar a conocer cómo el Señor realiza hoy la siembra de su presencia y su palabra en el corazón de las personas de la ciudad, del campo y del país.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TERCER TIEMPO DE MISIÓN: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Salir al encuentro de los que sufren en los distintos lugares y ambientes en donde se encuentren.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 </a:t>
                      </a:r>
                      <a:r>
                        <a:rPr lang="es-C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la </a:t>
                      </a:r>
                      <a:r>
                        <a:rPr lang="es-CL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SOLIDARIDAD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(agosto)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 CARIDAD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El buen samaritano: 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Lc 10, 25-37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Celebración diocesana, el Obispo visita un hospital, hogar de ancianos o centro penitenciario.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Centrados, como Iglesia, en el ejemplo del Buen Samaritano que da vida a todos los dolientes.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Para llegar a tener una Iglesia y un país de Samaritanos.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CULMINACIÓN DEL AÑO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08 de </a:t>
                      </a:r>
                      <a:r>
                        <a:rPr lang="es-CL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nov.</a:t>
                      </a:r>
                      <a:r>
                        <a:rPr lang="es-CL" sz="1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 </a:t>
                      </a:r>
                      <a:r>
                        <a:rPr lang="es-CL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08 de diciembre.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Celebración especial en el día de la Inmaculada Concepción.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MES DE MARÍA MISIONERO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Recoger los aprendizajes pastorales.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Re-lanzar la Misión Permanente para el 2015 y ss.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ENERO………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CL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Inicio </a:t>
                      </a:r>
                      <a:r>
                        <a:rPr lang="es-CL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la Misión permanente</a:t>
                      </a:r>
                      <a:endParaRPr lang="es-C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558" marR="42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20800" y="1557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07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407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407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407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407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75" algn="l"/>
              </a:tabLst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660</Words>
  <Application>Microsoft Office PowerPoint</Application>
  <PresentationFormat>Presentación en pantalla (4:3)</PresentationFormat>
  <Paragraphs>123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Tw Cen MT Condensed</vt:lpstr>
      <vt:lpstr>Times New Roman</vt:lpstr>
      <vt:lpstr>Century Gothic</vt:lpstr>
      <vt:lpstr>Symbol</vt:lpstr>
      <vt:lpstr>Tema de Office</vt:lpstr>
      <vt:lpstr>IGLESIA en MISIÓN Misión territorial 2014 </vt:lpstr>
      <vt:lpstr>Presentación de PowerPoint</vt:lpstr>
      <vt:lpstr>«Una Iglesia que no sale, a la corta o a la larga, se enferma en la atmósfera viciada de su encierro. Es verdad también que a una Iglesia que sale le puede pasar lo que a cualquier persona que sale a la calle: tener un accidente. Ante esta alternativa, les quiero decir francamente que prefiero mil veces una Iglesia accidentada que una Iglesia enferma». (Papa Francisco)</vt:lpstr>
      <vt:lpstr>Las líneas prioritarias para esta misión miran a Jesucristo,   *su amor a Dios Padre y a los hombres y mujeres.        * Él nos revela que Dios es Amor misericordioso (cfr. 1 Jn 4,8), que sale al encuentro de las personas, optando preferentemente por los que están alejados y excluidos.    * Como Iglesia nos unimos a Jesucristo para participar de su proyecto, vivir su estilo de vida y ser así una “Iglesia, Madre de misericordia”, que va “a las periferias geográficas, sociales, y existenciales”, y “sale al encuentro de los demás” (cfr. OO.PP dioc. 2014-2016, n°172).  * Todo esto impulsado desde una dimensión paradigmática de la misión, que pone en clave misionera la actividad habitual de la Iglesia (cfr. OO.PP dioc. 2014-2016, n° 170.173).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ORIENTACIONES PASTORALES  2014-2016</dc:title>
  <dc:creator>rogelio</dc:creator>
  <cp:lastModifiedBy>320 touchsamt</cp:lastModifiedBy>
  <cp:revision>22</cp:revision>
  <dcterms:created xsi:type="dcterms:W3CDTF">2014-04-29T14:10:12Z</dcterms:created>
  <dcterms:modified xsi:type="dcterms:W3CDTF">2014-05-05T03:47:04Z</dcterms:modified>
</cp:coreProperties>
</file>